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498" r:id="rId9"/>
    <p:sldId id="499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8" r:id="rId24"/>
    <p:sldId id="519" r:id="rId25"/>
    <p:sldId id="513" r:id="rId26"/>
    <p:sldId id="514" r:id="rId27"/>
    <p:sldId id="515" r:id="rId28"/>
    <p:sldId id="516" r:id="rId29"/>
    <p:sldId id="517" r:id="rId30"/>
    <p:sldId id="520" r:id="rId31"/>
    <p:sldId id="52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F77B4-9AE5-4822-8C02-C96A3815B883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91FA7-1295-4BC8-A5F1-D213B4989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454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C898C64-6D8E-415F-A020-ADD2D30073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6EBD1-B2ED-4204-8F10-E58AC55F4949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24290" name="Rectangle 2">
            <a:extLst>
              <a:ext uri="{FF2B5EF4-FFF2-40B4-BE49-F238E27FC236}">
                <a16:creationId xmlns:a16="http://schemas.microsoft.com/office/drawing/2014/main" id="{07FCF7D2-0EC2-4706-8CC1-8BD217C195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>
            <a:extLst>
              <a:ext uri="{FF2B5EF4-FFF2-40B4-BE49-F238E27FC236}">
                <a16:creationId xmlns:a16="http://schemas.microsoft.com/office/drawing/2014/main" id="{AC5197CC-AE9D-440E-8F3C-8DA28639B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A6CB9B6-89AD-485D-8CAE-4FE52651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A5CE2-88DF-4052-A606-3BCEBE10C720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26338" name="Rectangle 2">
            <a:extLst>
              <a:ext uri="{FF2B5EF4-FFF2-40B4-BE49-F238E27FC236}">
                <a16:creationId xmlns:a16="http://schemas.microsoft.com/office/drawing/2014/main" id="{32A5D970-C878-49EA-AA2E-2068B587BD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>
            <a:extLst>
              <a:ext uri="{FF2B5EF4-FFF2-40B4-BE49-F238E27FC236}">
                <a16:creationId xmlns:a16="http://schemas.microsoft.com/office/drawing/2014/main" id="{ACB16B18-FF17-4D79-826E-1B45D3EBA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73466BD-7ADD-4978-921E-FF892CBCE8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EE298-8688-4C82-A7B9-2AA1A233001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28386" name="Rectangle 1026">
            <a:extLst>
              <a:ext uri="{FF2B5EF4-FFF2-40B4-BE49-F238E27FC236}">
                <a16:creationId xmlns:a16="http://schemas.microsoft.com/office/drawing/2014/main" id="{B388E91F-B985-4A17-8069-48DD3C36E8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1027">
            <a:extLst>
              <a:ext uri="{FF2B5EF4-FFF2-40B4-BE49-F238E27FC236}">
                <a16:creationId xmlns:a16="http://schemas.microsoft.com/office/drawing/2014/main" id="{84A0C45D-DE22-4C43-BFD4-92EC60FD2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CFF2C84-2663-4223-B364-4BAF47A9A2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6A6F11-C979-44FC-BA52-C4A3B803B590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30434" name="Rectangle 1026">
            <a:extLst>
              <a:ext uri="{FF2B5EF4-FFF2-40B4-BE49-F238E27FC236}">
                <a16:creationId xmlns:a16="http://schemas.microsoft.com/office/drawing/2014/main" id="{5D66B198-5BA0-4AE6-8B54-0D7E18356E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1027">
            <a:extLst>
              <a:ext uri="{FF2B5EF4-FFF2-40B4-BE49-F238E27FC236}">
                <a16:creationId xmlns:a16="http://schemas.microsoft.com/office/drawing/2014/main" id="{BED87259-2B02-4F32-92EE-02B052AB2B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8D16-FF7E-4E53-A339-8E99E569D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35DF8-3C69-4F99-811E-B82BC75C0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FFE75-C126-44E7-B80A-FCCAFF262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C0311-D487-43C0-862D-CC4F46E2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8AE10-593F-4C5D-8333-56AAD05F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98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EEEF-13B9-492D-AED2-524869F2F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6A96-A7CF-4CC0-8FC6-4CA67025A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7EDF4-904F-4A77-9E88-4767EFFA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8BD25-8A99-47BC-BF6C-16094398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7967E-DE86-4886-A5B5-1284C247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87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642F30-948D-40A9-9D96-238AA600C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2FB3A-1DDD-4FEB-A8B1-2460DC9DF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51D7E-8239-4D14-84DD-B2B9FFF2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A28CC-D4F0-4E80-B245-B5FCD6FF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2A7D-FDB1-40DC-90B9-4949F439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32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48CF-1631-4F45-B24B-59C09D3B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326C-B442-4597-A3DB-72819662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FF1CC-D66F-4D3A-8022-9E2A03849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5A146-0EE6-41C8-B815-070CB89D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70172-00C5-4E55-89D3-89B3D70C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20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DD3C-4687-40B8-9361-694E7299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5F38B-4301-45D6-B911-E7B03DAB6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49083-E231-4908-B75D-C3961785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415D5-D87C-4224-83FF-A5C556B2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7228-D8EF-4E68-8704-C45BAC70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05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5913-F3F4-41A5-8DD2-663C0F06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ACB5C-77B8-422A-A551-DB04708DB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FFF07-70AB-4D96-8701-2F2ECB390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D64B4-33B3-4E1C-8F9C-0C0EC864E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B517D-EBF9-45D1-AF82-B0776C7C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811A7-FC5D-4342-8070-355E3E01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57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7F89E-1E73-4201-9F6A-8C32A0E8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FCE19-672A-482E-9E1C-D1E816B74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26C83-4C1A-4F60-A974-D2A3F192D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3B54-4D58-439D-A15D-1B471C3A7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0F855-2FF7-4B9F-836B-3CA8E9C04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CE1EB-5EA1-4026-BF74-0AA98679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B414F-56C8-49F6-8EAD-77BE822C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2ECF6-2966-44F2-AD16-D0716B6E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05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52E9-11FF-40A9-A6A3-77ABB7AB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166B4-31E0-42AA-8218-ADB9DF2D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31021-7F24-41F5-8511-79DA28A3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6EB0C-59E0-449A-BE81-137DFA32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03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5211C-F36A-4AA8-B913-25393721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9C8C9-9515-4783-B255-5334BAFA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02F9-D03F-4B57-B44C-9C5B6A85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37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E9A8-8E49-4331-9100-312951C6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6424-5D79-4140-A027-B78E37C2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E886F-DFAF-44BD-8C65-AF5E201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F7422-0F2B-41E1-A166-70FBA7D5D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7D2E7-19F8-4FFD-8E39-92CF312C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EC8AD-ADFD-4907-8DC1-8FCFD2A3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75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9A0-CB62-46D1-B8A6-6464AC43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7E6367-1285-474D-9B09-18A21237C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25285-6F03-4A52-B602-70BE0A042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65D63-2CBD-44CB-BAFA-A7CE7E46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4CDF0-23AB-43CF-9F7A-7C4CA460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73911-9844-4209-B847-6302B4E3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96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8EB020-F028-49A2-B79C-7CF0962D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9F9A1-1FDD-43D7-935D-FDA8A3327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0B872-85A5-4EEB-AF01-54BA4A1FD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A6448-1319-4C1B-9931-CAE1711B645E}" type="datetimeFigureOut">
              <a:rPr lang="en-IN" smtClean="0"/>
              <a:t>10-11-2020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EA663-03DB-4CB9-A256-D39DC733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6A21-73C1-45A7-A71C-17D8B38BD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790F4-3DAB-4CE3-B6FF-22B1C1ABD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65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e.surrey.ac.uk/Projects/Labview/common/glossary.html#Adj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6B52-420F-4429-AA5D-42436C7499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K-Maps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F6007-2444-4EA8-A60A-B3643922BD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93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D276D-299B-4D7F-9580-263F0B06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A3413-F448-430E-9A69-E59F9747C43A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27363" name="Rectangle 3">
            <a:extLst>
              <a:ext uri="{FF2B5EF4-FFF2-40B4-BE49-F238E27FC236}">
                <a16:creationId xmlns:a16="http://schemas.microsoft.com/office/drawing/2014/main" id="{E30F3110-6266-47C2-A03F-A1E761F62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0"/>
            <a:ext cx="5029200" cy="403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Aft>
                <a:spcPts val="500"/>
              </a:spcAft>
            </a:pPr>
            <a:r>
              <a:rPr lang="en-US" altLang="en-US" sz="2600">
                <a:latin typeface="Arial" panose="020B0604020202020204" pitchFamily="34" charset="0"/>
              </a:rPr>
              <a:t>A Kmap has a cell for each minterm.</a:t>
            </a:r>
          </a:p>
          <a:p>
            <a:pPr>
              <a:spcAft>
                <a:spcPts val="500"/>
              </a:spcAft>
            </a:pPr>
            <a:r>
              <a:rPr lang="en-US" altLang="en-US" sz="2600">
                <a:latin typeface="Arial" panose="020B0604020202020204" pitchFamily="34" charset="0"/>
              </a:rPr>
              <a:t>This means that it has a cell for each line for the truth table of a function.</a:t>
            </a:r>
          </a:p>
          <a:p>
            <a:pPr>
              <a:spcAft>
                <a:spcPts val="500"/>
              </a:spcAft>
            </a:pPr>
            <a:r>
              <a:rPr lang="en-US" altLang="en-US" sz="2600">
                <a:latin typeface="Arial" panose="020B0604020202020204" pitchFamily="34" charset="0"/>
              </a:rPr>
              <a:t>The truth table for the function </a:t>
            </a:r>
            <a:r>
              <a:rPr lang="en-US" altLang="en-US" sz="2600" i="1">
                <a:latin typeface="Arial" panose="020B0604020202020204" pitchFamily="34" charset="0"/>
              </a:rPr>
              <a:t>F(x,y) = xy</a:t>
            </a:r>
            <a:r>
              <a:rPr lang="en-US" altLang="en-US" sz="2600">
                <a:latin typeface="Arial" panose="020B0604020202020204" pitchFamily="34" charset="0"/>
              </a:rPr>
              <a:t> is shown at the right along with its corresponding Kmap.</a:t>
            </a:r>
          </a:p>
        </p:txBody>
      </p:sp>
      <p:pic>
        <p:nvPicPr>
          <p:cNvPr id="527364" name="Picture 4">
            <a:extLst>
              <a:ext uri="{FF2B5EF4-FFF2-40B4-BE49-F238E27FC236}">
                <a16:creationId xmlns:a16="http://schemas.microsoft.com/office/drawing/2014/main" id="{AB1032F0-2148-40C8-AD19-B57CD202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1" y="1676400"/>
            <a:ext cx="2733675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7365" name="Picture 5">
            <a:extLst>
              <a:ext uri="{FF2B5EF4-FFF2-40B4-BE49-F238E27FC236}">
                <a16:creationId xmlns:a16="http://schemas.microsoft.com/office/drawing/2014/main" id="{18E10A75-1F98-4C63-B3D9-85082143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50" y="4191000"/>
            <a:ext cx="1974850" cy="161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368BB5-CFD1-48A2-A3A2-4B107B97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E8FB3-8186-4E19-8D3B-B447481A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86EF6-4A6E-4925-9C91-57DCD674C2DB}" type="slidenum">
              <a:rPr lang="en-US" altLang="en-US"/>
              <a:pPr/>
              <a:t>11</a:t>
            </a:fld>
            <a:endParaRPr lang="en-US" altLang="en-US"/>
          </a:p>
        </p:txBody>
      </p:sp>
      <p:pic>
        <p:nvPicPr>
          <p:cNvPr id="529416" name="Picture 8">
            <a:extLst>
              <a:ext uri="{FF2B5EF4-FFF2-40B4-BE49-F238E27FC236}">
                <a16:creationId xmlns:a16="http://schemas.microsoft.com/office/drawing/2014/main" id="{D6185461-EF3F-400F-BFEC-59D6F14F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4191000"/>
            <a:ext cx="1965325" cy="160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411" name="Rectangle 3">
            <a:extLst>
              <a:ext uri="{FF2B5EF4-FFF2-40B4-BE49-F238E27FC236}">
                <a16:creationId xmlns:a16="http://schemas.microsoft.com/office/drawing/2014/main" id="{235C780C-1671-4354-9B1E-DFCADE4DF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295400"/>
            <a:ext cx="4495800" cy="3505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Aft>
                <a:spcPts val="500"/>
              </a:spcAft>
            </a:pPr>
            <a:r>
              <a:rPr lang="en-US" altLang="en-US" sz="2600">
                <a:latin typeface="Arial" panose="020B0604020202020204" pitchFamily="34" charset="0"/>
              </a:rPr>
              <a:t>As another example, we give the truth table and KMap for the function, </a:t>
            </a:r>
            <a:r>
              <a:rPr lang="en-US" altLang="en-US" sz="2600" i="1">
                <a:latin typeface="Arial" panose="020B0604020202020204" pitchFamily="34" charset="0"/>
              </a:rPr>
              <a:t>F(x,y) = x + y</a:t>
            </a:r>
            <a:r>
              <a:rPr lang="en-US" altLang="en-US" sz="2600">
                <a:latin typeface="Arial" panose="020B0604020202020204" pitchFamily="34" charset="0"/>
              </a:rPr>
              <a:t> at the right.</a:t>
            </a:r>
          </a:p>
          <a:p>
            <a:pPr>
              <a:spcAft>
                <a:spcPts val="500"/>
              </a:spcAft>
            </a:pPr>
            <a:r>
              <a:rPr lang="en-US" altLang="en-US" sz="2600">
                <a:latin typeface="Arial" panose="020B0604020202020204" pitchFamily="34" charset="0"/>
              </a:rPr>
              <a:t>This function is equivalent to the OR of all of the minterms that have a value of 1.  Thus:</a:t>
            </a:r>
          </a:p>
        </p:txBody>
      </p:sp>
      <p:pic>
        <p:nvPicPr>
          <p:cNvPr id="529415" name="Picture 7">
            <a:extLst>
              <a:ext uri="{FF2B5EF4-FFF2-40B4-BE49-F238E27FC236}">
                <a16:creationId xmlns:a16="http://schemas.microsoft.com/office/drawing/2014/main" id="{8D6447FA-1C16-498D-9904-6A5B6F26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6" y="1671639"/>
            <a:ext cx="2741613" cy="230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9421" name="Picture 13">
            <a:extLst>
              <a:ext uri="{FF2B5EF4-FFF2-40B4-BE49-F238E27FC236}">
                <a16:creationId xmlns:a16="http://schemas.microsoft.com/office/drawing/2014/main" id="{A67F6A0B-2B5F-4E49-A4E1-4AD6B03F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724401"/>
            <a:ext cx="5024438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8566CB-A36A-4977-A204-D611FE9A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DF8E-264D-4499-85CE-CE5AD3A4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691" y="1776675"/>
            <a:ext cx="7586708" cy="2165011"/>
          </a:xfrm>
        </p:spPr>
        <p:txBody>
          <a:bodyPr>
            <a:normAutofit/>
          </a:bodyPr>
          <a:lstStyle/>
          <a:p>
            <a:r>
              <a:rPr lang="en-IN" sz="6000" dirty="0"/>
              <a:t>Simplification Using </a:t>
            </a:r>
            <a:br>
              <a:rPr lang="en-IN" sz="6000" dirty="0"/>
            </a:br>
            <a:r>
              <a:rPr lang="en-IN" sz="6000" dirty="0"/>
              <a:t>K-Maps:</a:t>
            </a:r>
          </a:p>
        </p:txBody>
      </p:sp>
    </p:spTree>
    <p:extLst>
      <p:ext uri="{BB962C8B-B14F-4D97-AF65-F5344CB8AC3E}">
        <p14:creationId xmlns:p14="http://schemas.microsoft.com/office/powerpoint/2010/main" val="81282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B7F3-64BF-410A-8F56-A8BB4F2D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Rules of Simplification: SOP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13172-FBD9-422E-836B-E7541A3F9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067" r="69127" b="37293"/>
          <a:stretch/>
        </p:blipFill>
        <p:spPr>
          <a:xfrm>
            <a:off x="2183755" y="1580227"/>
            <a:ext cx="6471973" cy="4610808"/>
          </a:xfrm>
        </p:spPr>
      </p:pic>
    </p:spTree>
    <p:extLst>
      <p:ext uri="{BB962C8B-B14F-4D97-AF65-F5344CB8AC3E}">
        <p14:creationId xmlns:p14="http://schemas.microsoft.com/office/powerpoint/2010/main" val="131444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402E-26C2-42E0-B1A6-A57D90C7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54478-F1E4-474B-802C-41E74C3B4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B6806-BA5D-4FC3-A0E4-2F6B0508B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1" r="58350" b="30356"/>
          <a:stretch/>
        </p:blipFill>
        <p:spPr>
          <a:xfrm>
            <a:off x="772357" y="681036"/>
            <a:ext cx="9348187" cy="55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0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CDDD-0C62-46A7-AFCC-CB540C3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4E78-5036-4510-9F0D-9A64330EB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B40DD-8193-4DC1-8D96-84AC57582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15" r="60825" b="35665"/>
          <a:stretch/>
        </p:blipFill>
        <p:spPr>
          <a:xfrm>
            <a:off x="2539014" y="834501"/>
            <a:ext cx="7998780" cy="5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2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34D0-6B3B-4EF1-BC7F-8D87D62B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3A5E6-87D6-427F-BE74-CE478186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25392-CCEB-4FCA-87FD-C80571F59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2" r="19684" b="21036"/>
          <a:stretch/>
        </p:blipFill>
        <p:spPr>
          <a:xfrm>
            <a:off x="488272" y="834500"/>
            <a:ext cx="11008311" cy="55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60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609B-4837-4188-9B4C-36BF1FA3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9F56-164F-4E91-85D9-C613F590F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2F7AA-DC64-49F7-A332-2D6AFD4AA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0" r="45243" b="17023"/>
          <a:stretch/>
        </p:blipFill>
        <p:spPr>
          <a:xfrm>
            <a:off x="1837678" y="681037"/>
            <a:ext cx="9286042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3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9CFE-B21F-4110-8653-D3EA78BD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98A7D-4E8A-4F7B-8FBD-C8FFFA146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Ques:1  Consider the following function.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Minimize using k-maps (ii)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Simplification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plotted is: Z = f(A,B) = A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+ AB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7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8903C371-81DB-4233-99D5-AF1E80D1E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-1943100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A33021E-1E69-4A8B-9116-A0459683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859" y="2461644"/>
            <a:ext cx="138640" cy="20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9A7C7BB-6CFA-4FA4-84A2-2238A7BE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84" y="3429000"/>
            <a:ext cx="3023699" cy="242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B52C02-A4EF-445B-8D77-F5C93FC2807A}"/>
              </a:ext>
            </a:extLst>
          </p:cNvPr>
          <p:cNvSpPr txBox="1"/>
          <p:nvPr/>
        </p:nvSpPr>
        <p:spPr>
          <a:xfrm>
            <a:off x="5808215" y="4241708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Referring to the map  the two </a:t>
            </a:r>
            <a:r>
              <a:rPr lang="en-US" b="0" i="0" dirty="0">
                <a:effectLst/>
                <a:latin typeface="Times New Roman" panose="02020603050405020304" pitchFamily="18" charset="0"/>
                <a:hlinkClick r:id="rId4"/>
              </a:rPr>
              <a:t>adjacent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1's are grouped together. Through inspection it can be seen that variable B has its true and false form within the group. This eliminates variable B leaving only variable A which only has its true form.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minimised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answer therefore is Z = 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104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16FE-1017-4E59-AABA-7D4D572E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3C51-61C8-4856-8639-7504AC74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83498-6BB4-40DE-B011-14C12061E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42" r="76699" b="42524"/>
          <a:stretch/>
        </p:blipFill>
        <p:spPr>
          <a:xfrm>
            <a:off x="1580225" y="2698810"/>
            <a:ext cx="6551721" cy="24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8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A013-0420-4F84-BEC7-ABDD1B89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6A86-1FC2-4A2A-A756-AA10AF02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022DE-19EC-4F0F-872B-02534E5CA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t="12557" r="14296" b="14693"/>
          <a:stretch/>
        </p:blipFill>
        <p:spPr>
          <a:xfrm>
            <a:off x="1757778" y="861134"/>
            <a:ext cx="8691239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48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0E0B-66AA-43B9-846F-B8CFCF53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DE7A0-629A-4F8A-A2E7-EF98A9E68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 r="59660" b="45502"/>
          <a:stretch/>
        </p:blipFill>
        <p:spPr>
          <a:xfrm>
            <a:off x="1047565" y="1204636"/>
            <a:ext cx="9064101" cy="383788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E6D744-6DCC-475A-8D85-DAD734BA3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947" t="68608" r="70219" b="26602"/>
          <a:stretch/>
        </p:blipFill>
        <p:spPr>
          <a:xfrm>
            <a:off x="8852602" y="5149048"/>
            <a:ext cx="2725445" cy="670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B7826-1AFF-489D-8A00-96DA1A67C05A}"/>
              </a:ext>
            </a:extLst>
          </p:cNvPr>
          <p:cNvSpPr txBox="1"/>
          <p:nvPr/>
        </p:nvSpPr>
        <p:spPr>
          <a:xfrm>
            <a:off x="6747029" y="5149048"/>
            <a:ext cx="27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Simplified Answer:</a:t>
            </a:r>
          </a:p>
        </p:txBody>
      </p:sp>
    </p:spTree>
    <p:extLst>
      <p:ext uri="{BB962C8B-B14F-4D97-AF65-F5344CB8AC3E}">
        <p14:creationId xmlns:p14="http://schemas.microsoft.com/office/powerpoint/2010/main" val="138669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29C6-9C8E-4C9D-984A-C4AB6AF4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2B373-404C-4FAE-A5C5-7636A0DC8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b="0" i="0" dirty="0">
              <a:effectLst/>
              <a:latin typeface="urw-din"/>
            </a:endParaRPr>
          </a:p>
          <a:p>
            <a:endParaRPr lang="pt-BR" dirty="0">
              <a:latin typeface="urw-din"/>
            </a:endParaRPr>
          </a:p>
          <a:p>
            <a:endParaRPr lang="pt-BR" b="0" i="0" dirty="0">
              <a:effectLst/>
              <a:latin typeface="urw-din"/>
            </a:endParaRPr>
          </a:p>
          <a:p>
            <a:pPr marL="0" indent="0">
              <a:buNone/>
            </a:pPr>
            <a:endParaRPr lang="pt-BR" dirty="0">
              <a:latin typeface="urw-din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urw-din"/>
              </a:rPr>
              <a:t>   Z=F(P,Q,R,S)=∑(0,2,5,7,8,10,13,15) 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8286D-D7FD-4C24-8165-A029587BA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90" r="67670" b="21812"/>
          <a:stretch/>
        </p:blipFill>
        <p:spPr>
          <a:xfrm>
            <a:off x="292964" y="1529178"/>
            <a:ext cx="9374819" cy="22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1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DC2C-3D32-41B3-9BF8-86446076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76B2-7DD1-4896-B7F3-62ED12742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B3C25-E62D-4C75-BB27-F9E90CD66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2" r="27767" b="36700"/>
          <a:stretch/>
        </p:blipFill>
        <p:spPr>
          <a:xfrm>
            <a:off x="79900" y="976545"/>
            <a:ext cx="11638626" cy="40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9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D2950B-44E3-477F-8DC6-44404792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5" t="32104" r="46044" b="14045"/>
          <a:stretch/>
        </p:blipFill>
        <p:spPr>
          <a:xfrm>
            <a:off x="2539014" y="843380"/>
            <a:ext cx="6436310" cy="5051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1DCB7-9ACA-4E7A-BEAA-7AE3BA2C30E8}"/>
              </a:ext>
            </a:extLst>
          </p:cNvPr>
          <p:cNvSpPr txBox="1"/>
          <p:nvPr/>
        </p:nvSpPr>
        <p:spPr>
          <a:xfrm flipH="1">
            <a:off x="1963295" y="843380"/>
            <a:ext cx="77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6737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0D2D-5502-4D9F-908A-83E0371D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842A-4F39-4154-A7D7-062618D3A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16BEA-B6BE-49C1-A697-94FAA4EE2AAA}"/>
              </a:ext>
            </a:extLst>
          </p:cNvPr>
          <p:cNvSpPr txBox="1"/>
          <p:nvPr/>
        </p:nvSpPr>
        <p:spPr>
          <a:xfrm>
            <a:off x="941033" y="2554056"/>
            <a:ext cx="82007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effectLst/>
                <a:latin typeface="var(--font-din)"/>
              </a:rPr>
              <a:t>From </a:t>
            </a:r>
            <a:r>
              <a:rPr lang="en-US" b="1" i="0" dirty="0">
                <a:effectLst/>
                <a:latin typeface="var(--font-din)"/>
              </a:rPr>
              <a:t>red</a:t>
            </a:r>
            <a:r>
              <a:rPr lang="en-US" b="0" i="0" dirty="0">
                <a:effectLst/>
                <a:latin typeface="var(--font-din)"/>
              </a:rPr>
              <a:t> group we get product term—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QS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From </a:t>
            </a:r>
            <a:r>
              <a:rPr lang="en-US" b="1" i="0" dirty="0">
                <a:effectLst/>
                <a:latin typeface="var(--font-din)"/>
              </a:rPr>
              <a:t>green</a:t>
            </a:r>
            <a:r>
              <a:rPr lang="en-US" b="0" i="0" dirty="0">
                <a:effectLst/>
                <a:latin typeface="var(--font-din)"/>
              </a:rPr>
              <a:t> group we get product term—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Q’S’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Summing  these product terms  we get- </a:t>
            </a:r>
            <a:r>
              <a:rPr lang="en-US" b="1" i="0" dirty="0">
                <a:effectLst/>
                <a:latin typeface="var(--font-din)"/>
              </a:rPr>
              <a:t>Final expression (QS+Q’S’)</a:t>
            </a:r>
            <a:r>
              <a:rPr lang="en-US" b="0" i="0" dirty="0">
                <a:effectLst/>
                <a:latin typeface="var(--font-din)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7223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7640-F920-428B-ADDA-F6527571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 Form: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8834E-A774-472E-BC5A-9866CF8AA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en-US" b="1" i="0" u="sng" dirty="0">
                <a:effectLst/>
                <a:latin typeface="var(--font-din)"/>
              </a:rPr>
              <a:t>Find the Expression using K-Maps.</a:t>
            </a:r>
          </a:p>
          <a:p>
            <a:pPr marL="0" indent="0" algn="l" fontAlgn="base">
              <a:buNone/>
            </a:pPr>
            <a:endParaRPr lang="en-US" b="0" i="0" dirty="0">
              <a:effectLst/>
              <a:latin typeface="var(--font-din)"/>
            </a:endParaRPr>
          </a:p>
          <a:p>
            <a:pPr marL="0" indent="0" algn="l" fontAlgn="base">
              <a:buNone/>
            </a:pPr>
            <a:r>
              <a:rPr lang="en-US" b="0" i="0" dirty="0">
                <a:effectLst/>
                <a:latin typeface="var(--font-din)"/>
              </a:rPr>
              <a:t>1.F(A,B,C)=π(0,3,6,7)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dirty="0"/>
              <a:t>2. </a:t>
            </a:r>
            <a:r>
              <a:rPr lang="en-IN" b="0" i="0" dirty="0">
                <a:effectLst/>
                <a:latin typeface="urw-din"/>
              </a:rPr>
              <a:t>F(A,B,C,D)=</a:t>
            </a:r>
            <a:r>
              <a:rPr lang="el-GR" b="0" i="0" dirty="0">
                <a:effectLst/>
                <a:latin typeface="urw-din"/>
              </a:rPr>
              <a:t>π(3,5,7,8,10,11,12,13)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665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ABF1-7C98-497A-87A3-0FE99282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F296-4D7D-48D9-B2EE-10995BF90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D3279-9588-4643-8D7C-0EAB63892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3" t="29385" r="50000" b="31651"/>
          <a:stretch/>
        </p:blipFill>
        <p:spPr>
          <a:xfrm>
            <a:off x="2565646" y="1207363"/>
            <a:ext cx="7164279" cy="48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7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85C0-C82B-4C36-B510-85797C2C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BF41-C8C9-47A1-9688-E223918FF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E59DF-696B-457D-AA1F-BFB60902025B}"/>
              </a:ext>
            </a:extLst>
          </p:cNvPr>
          <p:cNvSpPr txBox="1"/>
          <p:nvPr/>
        </p:nvSpPr>
        <p:spPr>
          <a:xfrm>
            <a:off x="665825" y="615064"/>
            <a:ext cx="1025370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effectLst/>
                <a:latin typeface="var(--font-din)"/>
              </a:rPr>
              <a:t>From </a:t>
            </a:r>
            <a:r>
              <a:rPr lang="en-US" b="1" i="0" dirty="0">
                <a:effectLst/>
                <a:latin typeface="var(--font-din)"/>
              </a:rPr>
              <a:t>red </a:t>
            </a:r>
            <a:r>
              <a:rPr lang="en-US" b="0" i="0" dirty="0">
                <a:effectLst/>
                <a:latin typeface="var(--font-din)"/>
              </a:rPr>
              <a:t>group we find  terms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A    B      C’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Taking complement of these two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A’     B’     C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Now </a:t>
            </a:r>
            <a:r>
              <a:rPr lang="en-US" b="1" i="0" dirty="0">
                <a:effectLst/>
                <a:latin typeface="var(--font-din)"/>
              </a:rPr>
              <a:t>sum</a:t>
            </a:r>
            <a:r>
              <a:rPr lang="en-US" b="0" i="0" dirty="0">
                <a:effectLst/>
                <a:latin typeface="var(--font-din)"/>
              </a:rPr>
              <a:t> up them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(A’ + B’ + C)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From</a:t>
            </a:r>
            <a:r>
              <a:rPr lang="en-US" b="1" i="0" dirty="0">
                <a:effectLst/>
                <a:latin typeface="var(--font-din)"/>
              </a:rPr>
              <a:t> green</a:t>
            </a:r>
            <a:r>
              <a:rPr lang="en-US" b="0" i="0" dirty="0">
                <a:effectLst/>
                <a:latin typeface="var(--font-din)"/>
              </a:rPr>
              <a:t> group we find  terms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B         C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Taking complement of these two terms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B’         C’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Now sum up them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(B’+C’)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From </a:t>
            </a:r>
            <a:r>
              <a:rPr lang="en-US" b="1" i="0" dirty="0">
                <a:effectLst/>
                <a:latin typeface="var(--font-din)"/>
              </a:rPr>
              <a:t>brown </a:t>
            </a:r>
            <a:r>
              <a:rPr lang="en-US" b="0" i="0" dirty="0">
                <a:effectLst/>
                <a:latin typeface="var(--font-din)"/>
              </a:rPr>
              <a:t>group we find terms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A’ B’ C’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Taking complement of these two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A B C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Now </a:t>
            </a:r>
            <a:r>
              <a:rPr lang="en-US" b="1" i="0" dirty="0">
                <a:effectLst/>
                <a:latin typeface="var(--font-din)"/>
              </a:rPr>
              <a:t>sum</a:t>
            </a:r>
            <a:r>
              <a:rPr lang="en-US" b="0" i="0" dirty="0">
                <a:effectLst/>
                <a:latin typeface="var(--font-din)"/>
              </a:rPr>
              <a:t> up them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(A + B + C)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We will take product of these three terms :</a:t>
            </a:r>
            <a:r>
              <a:rPr lang="en-US" b="1" i="0" dirty="0">
                <a:effectLst/>
                <a:latin typeface="var(--font-din)"/>
              </a:rPr>
              <a:t>Final expression (A’ + B’ + C) (B’ + C’) (A + B + C)</a:t>
            </a:r>
            <a:r>
              <a:rPr lang="en-US" b="0" i="0" dirty="0">
                <a:effectLst/>
                <a:latin typeface="var(--font-din)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99838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8CAF-C230-4D56-9A2F-C313AEF6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2F0FA-ABA8-4FC6-8136-4FBA6B068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9C889-1CC7-4285-81E9-4D5034166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36551" r="42840" b="26473"/>
          <a:stretch/>
        </p:blipFill>
        <p:spPr>
          <a:xfrm>
            <a:off x="2503502" y="870012"/>
            <a:ext cx="8318378" cy="41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C49-426A-411C-893F-0816BA7B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A8A0F-EF11-47CD-8400-266C688BD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4FF07-FF73-44AC-8529-BE9203E06094}"/>
              </a:ext>
            </a:extLst>
          </p:cNvPr>
          <p:cNvSpPr txBox="1"/>
          <p:nvPr/>
        </p:nvSpPr>
        <p:spPr>
          <a:xfrm>
            <a:off x="1162974" y="1229415"/>
            <a:ext cx="1085739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effectLst/>
                <a:latin typeface="var(--font-din)"/>
              </a:rPr>
              <a:t>From </a:t>
            </a:r>
            <a:r>
              <a:rPr lang="en-US" b="1" i="0" dirty="0">
                <a:effectLst/>
                <a:latin typeface="var(--font-din)"/>
              </a:rPr>
              <a:t>green</a:t>
            </a:r>
            <a:r>
              <a:rPr lang="en-US" b="0" i="0" dirty="0">
                <a:effectLst/>
                <a:latin typeface="var(--font-din)"/>
              </a:rPr>
              <a:t> group we find  terms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C’     D     B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Taking their complement and summing them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(C+D’+B’)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From </a:t>
            </a:r>
            <a:r>
              <a:rPr lang="en-US" b="1" i="0" dirty="0">
                <a:effectLst/>
                <a:latin typeface="var(--font-din)"/>
              </a:rPr>
              <a:t>red</a:t>
            </a:r>
            <a:r>
              <a:rPr lang="en-US" b="0" i="0" dirty="0">
                <a:effectLst/>
                <a:latin typeface="var(--font-din)"/>
              </a:rPr>
              <a:t> group we find terms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C     D    A’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Taking their complement and summing them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(C’+D’+A)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From </a:t>
            </a:r>
            <a:r>
              <a:rPr lang="en-US" b="1" i="0" dirty="0">
                <a:effectLst/>
                <a:latin typeface="var(--font-din)"/>
              </a:rPr>
              <a:t>blue</a:t>
            </a:r>
            <a:r>
              <a:rPr lang="en-US" b="0" i="0" dirty="0">
                <a:effectLst/>
                <a:latin typeface="var(--font-din)"/>
              </a:rPr>
              <a:t>  group we find  terms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A     C’     D’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Taking their complement and summing them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(A’+C+D)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From </a:t>
            </a:r>
            <a:r>
              <a:rPr lang="en-US" b="1" i="0" dirty="0">
                <a:effectLst/>
                <a:latin typeface="var(--font-din)"/>
              </a:rPr>
              <a:t>brown </a:t>
            </a:r>
            <a:r>
              <a:rPr lang="en-US" b="0" i="0" dirty="0">
                <a:effectLst/>
                <a:latin typeface="var(--font-din)"/>
              </a:rPr>
              <a:t> group we find  terms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A    B’    C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Taking their complement and summing them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(A’+B+C’) </a:t>
            </a:r>
          </a:p>
          <a:p>
            <a:pPr algn="l" fontAlgn="base"/>
            <a:r>
              <a:rPr lang="en-US" b="0" i="0" dirty="0">
                <a:effectLst/>
                <a:latin typeface="var(--font-din)"/>
              </a:rPr>
              <a:t>Finally we express these as product –</a:t>
            </a:r>
            <a:r>
              <a:rPr lang="en-US" b="1" i="0" dirty="0">
                <a:effectLst/>
                <a:latin typeface="var(--font-din)"/>
              </a:rPr>
              <a:t>(C+D’+B’).(C’+D’+A).(A’+C+D).(A’+B+C’)</a:t>
            </a:r>
            <a:r>
              <a:rPr lang="en-US" b="0" i="0" dirty="0">
                <a:effectLst/>
                <a:latin typeface="var(--font-din)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6890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7DDF-44DC-448B-902A-8C9A9F10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C9765-BF6B-443D-B72B-A3006D766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47FE2-1644-4B2A-BB28-102451F7B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6" t="27703" r="14223" b="11715"/>
          <a:stretch/>
        </p:blipFill>
        <p:spPr>
          <a:xfrm>
            <a:off x="1047566" y="1322773"/>
            <a:ext cx="9410330" cy="47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56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2E8C-8834-4CD7-9301-27782B87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</a:t>
            </a:r>
            <a:br>
              <a:rPr lang="en-US" b="0" i="0" dirty="0">
                <a:solidFill>
                  <a:srgbClr val="303030"/>
                </a:solidFill>
                <a:effectLst/>
                <a:latin typeface="Arimo"/>
              </a:rPr>
            </a:b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Minimize the following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boolean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function-</a:t>
            </a:r>
            <a:br>
              <a:rPr lang="en-US" b="0" i="0" dirty="0">
                <a:solidFill>
                  <a:srgbClr val="303030"/>
                </a:solidFill>
                <a:effectLst/>
                <a:latin typeface="Arimo"/>
              </a:rPr>
            </a:b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F(A, B, C, D) =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Σm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(3, 4, 5, 7, 9, 13, 14, 15)</a:t>
            </a:r>
            <a:br>
              <a:rPr lang="en-US" b="0" i="0" dirty="0">
                <a:solidFill>
                  <a:srgbClr val="303030"/>
                </a:solidFill>
                <a:effectLst/>
                <a:latin typeface="Arimo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DA770-584D-4ADA-AD1C-D1BF18181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F2CE4-3407-4A45-8A0D-F9896A98D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24" t="33916" r="40729" b="31651"/>
          <a:stretch/>
        </p:blipFill>
        <p:spPr>
          <a:xfrm>
            <a:off x="2175028" y="2041865"/>
            <a:ext cx="6116716" cy="41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45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F20D-258B-4EBF-BBAB-732933E1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758F-08A7-4E49-9009-13C37665F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F5581-92A4-4D8D-9EAB-6510AE670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1" t="83366" r="37597" b="7963"/>
          <a:stretch/>
        </p:blipFill>
        <p:spPr>
          <a:xfrm>
            <a:off x="1896861" y="1027906"/>
            <a:ext cx="7149485" cy="13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1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6E1B-3DA3-48E9-80F4-BCECAF6E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0C5E-58CE-49BF-ABFB-B6A58EEA0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33CB8-4105-4997-A205-5E4736753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6" t="26621" r="14296" b="29062"/>
          <a:stretch/>
        </p:blipFill>
        <p:spPr>
          <a:xfrm>
            <a:off x="1384916" y="1266330"/>
            <a:ext cx="8158579" cy="30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7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ADD5C29E-3295-411F-9031-D6227372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C05A239-F844-4589-A8F6-1EDA3352DB52}" type="slidenum">
              <a:rPr lang="en-US" altLang="en-US" sz="1400"/>
              <a:pPr eaLnBrk="1" hangingPunct="1"/>
              <a:t>5</a:t>
            </a:fld>
            <a:endParaRPr lang="en-US" altLang="en-US" sz="14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3171BAB-F142-4616-B95F-576AD5AA9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Examples of K-Maps: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2DA240B4-0388-4181-970D-FFC628864F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26" y="1196976"/>
            <a:ext cx="10515600" cy="4351338"/>
          </a:xfrm>
        </p:spPr>
        <p:txBody>
          <a:bodyPr/>
          <a:lstStyle/>
          <a:p>
            <a:pPr marL="609600" indent="-609600">
              <a:buSzPct val="120000"/>
              <a:buFont typeface="Wingdings" panose="05000000000000000000" pitchFamily="2" charset="2"/>
              <a:buChar char="§"/>
            </a:pPr>
            <a:r>
              <a:rPr lang="en-US" altLang="en-US" u="sng" dirty="0"/>
              <a:t>2-variable K-map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Two variable K Map is drawn for a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boolean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expression consisting of two variables.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The number of cells present in two variable K Map = 2</a:t>
            </a:r>
            <a:r>
              <a:rPr lang="en-US" b="0" i="0" baseline="30000" dirty="0">
                <a:solidFill>
                  <a:srgbClr val="303030"/>
                </a:solidFill>
                <a:effectLst/>
                <a:latin typeface="Arimo"/>
              </a:rPr>
              <a:t>2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= 4 cells.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So, for a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boolean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function consisting of two variables, we draw a 2 x 2 K Map.</a:t>
            </a:r>
          </a:p>
          <a:p>
            <a:pPr marL="609600" indent="-609600">
              <a:buClr>
                <a:schemeClr val="hlink"/>
              </a:buClr>
              <a:buFont typeface="Wingdings" panose="05000000000000000000" pitchFamily="2" charset="2"/>
              <a:buChar char="§"/>
            </a:pPr>
            <a:endParaRPr lang="en-US" altLang="en-US" u="sng" dirty="0"/>
          </a:p>
          <a:p>
            <a:pPr marL="609600" indent="-60960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7ABB3-4BB8-4E37-9273-5D3984B17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1" t="31845" r="31481" b="30615"/>
          <a:stretch/>
        </p:blipFill>
        <p:spPr>
          <a:xfrm>
            <a:off x="2911876" y="3964387"/>
            <a:ext cx="5193437" cy="2574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id="{3B1A331E-EECB-4984-9349-0C63591E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CCCD17A-467A-419B-8F51-E921DB52B095}" type="slidenum">
              <a:rPr lang="en-US" altLang="en-US" sz="1400"/>
              <a:pPr eaLnBrk="1" hangingPunct="1"/>
              <a:t>6</a:t>
            </a:fld>
            <a:endParaRPr lang="en-US" altLang="en-US" sz="14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5BA7B307-403F-42BD-A7CC-913E194E7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3-Variable K-Map: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B6D0A-6799-4BC5-B8CE-B09E809D1F3B}"/>
              </a:ext>
            </a:extLst>
          </p:cNvPr>
          <p:cNvSpPr txBox="1"/>
          <p:nvPr/>
        </p:nvSpPr>
        <p:spPr>
          <a:xfrm>
            <a:off x="935854" y="1229023"/>
            <a:ext cx="8303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Three variable K Map is drawn for a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boolean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expression consisting of three variables.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The number of cells present in three variable K Map = 2</a:t>
            </a:r>
            <a:r>
              <a:rPr lang="en-US" b="0" i="0" baseline="30000" dirty="0">
                <a:solidFill>
                  <a:srgbClr val="303030"/>
                </a:solidFill>
                <a:effectLst/>
                <a:latin typeface="Arimo"/>
              </a:rPr>
              <a:t>3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= 8 cells.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So, for a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boolean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function consisting of three variables, we draw a 2 x 4 K Map.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0FF0B-739F-4EBD-9EC0-CAA4429BE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3" t="19029" r="37743" b="14305"/>
          <a:stretch/>
        </p:blipFill>
        <p:spPr>
          <a:xfrm>
            <a:off x="3138996" y="2285999"/>
            <a:ext cx="3701988" cy="4572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6A9B7028-1B3F-4904-B7C1-2BC2204B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5AE9520-A906-4C6B-BCEC-6A50C7D09E7F}" type="slidenum">
              <a:rPr lang="en-US" altLang="en-US" sz="1400"/>
              <a:pPr eaLnBrk="1" hangingPunct="1"/>
              <a:t>7</a:t>
            </a:fld>
            <a:endParaRPr lang="en-US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E6A1EE9-ADD5-459C-B57A-8D16863CE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4-variable  K-map</a:t>
            </a:r>
            <a:r>
              <a:rPr lang="en-US" alt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4F51D-41EC-4275-B22C-5DC410A87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69" y="1355108"/>
            <a:ext cx="10515600" cy="4351338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Four variable K Map is drawn for a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boolean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expression consisting of four variables.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The number of cells present in four variable K Map = 2</a:t>
            </a:r>
            <a:r>
              <a:rPr lang="en-US" b="0" i="0" baseline="30000" dirty="0">
                <a:solidFill>
                  <a:srgbClr val="303030"/>
                </a:solidFill>
                <a:effectLst/>
                <a:latin typeface="Arimo"/>
              </a:rPr>
              <a:t>4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= 16 cells.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So, for a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boolean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function consisting of four variables, we draw a 4 x 4 K Map.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264AE-0B90-4128-85F2-D0EA4AEFD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6" t="44673" r="39272" b="9906"/>
          <a:stretch/>
        </p:blipFill>
        <p:spPr>
          <a:xfrm>
            <a:off x="6333476" y="3233305"/>
            <a:ext cx="3284739" cy="3123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73754-F3BC-414C-9D6A-6B7D2A22F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6" t="9972" r="39272" b="47549"/>
          <a:stretch/>
        </p:blipFill>
        <p:spPr>
          <a:xfrm>
            <a:off x="2544930" y="3618160"/>
            <a:ext cx="3284739" cy="2920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DC70C-EF5B-4300-898D-695B1C92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21DC-F730-48B2-B44D-BF8B9B892D60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23267" name="Rectangle 3">
            <a:extLst>
              <a:ext uri="{FF2B5EF4-FFF2-40B4-BE49-F238E27FC236}">
                <a16:creationId xmlns:a16="http://schemas.microsoft.com/office/drawing/2014/main" id="{8773BC9F-3090-452C-91CA-10CCDD1E9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447800"/>
            <a:ext cx="7772400" cy="2057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>
                <a:latin typeface="Arial" panose="020B0604020202020204" pitchFamily="34" charset="0"/>
              </a:rPr>
              <a:t>For example, the minterms for a function having the inputs </a:t>
            </a:r>
            <a:r>
              <a:rPr lang="en-US" altLang="en-US" sz="2600" i="1">
                <a:latin typeface="Arial" panose="020B0604020202020204" pitchFamily="34" charset="0"/>
              </a:rPr>
              <a:t>x</a:t>
            </a:r>
            <a:r>
              <a:rPr lang="en-US" altLang="en-US" sz="2600">
                <a:latin typeface="Arial" panose="020B0604020202020204" pitchFamily="34" charset="0"/>
              </a:rPr>
              <a:t> and </a:t>
            </a:r>
            <a:r>
              <a:rPr lang="en-US" altLang="en-US" sz="2600" i="1">
                <a:latin typeface="Arial" panose="020B0604020202020204" pitchFamily="34" charset="0"/>
              </a:rPr>
              <a:t>y</a:t>
            </a:r>
            <a:r>
              <a:rPr lang="en-US" altLang="en-US" sz="2600">
                <a:latin typeface="Arial" panose="020B0604020202020204" pitchFamily="34" charset="0"/>
              </a:rPr>
              <a:t> are: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>
                <a:latin typeface="Arial" panose="020B0604020202020204" pitchFamily="34" charset="0"/>
              </a:rPr>
              <a:t>Consider the Boolean function,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>
                <a:latin typeface="Arial" panose="020B0604020202020204" pitchFamily="34" charset="0"/>
              </a:rPr>
              <a:t>Its minterms are:</a:t>
            </a:r>
          </a:p>
        </p:txBody>
      </p:sp>
      <p:pic>
        <p:nvPicPr>
          <p:cNvPr id="523273" name="Picture 9">
            <a:extLst>
              <a:ext uri="{FF2B5EF4-FFF2-40B4-BE49-F238E27FC236}">
                <a16:creationId xmlns:a16="http://schemas.microsoft.com/office/drawing/2014/main" id="{A117C191-276E-449E-8319-BCFDEA847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0400"/>
            <a:ext cx="2806700" cy="2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3275" name="Rectangle 11">
            <a:extLst>
              <a:ext uri="{FF2B5EF4-FFF2-40B4-BE49-F238E27FC236}">
                <a16:creationId xmlns:a16="http://schemas.microsoft.com/office/drawing/2014/main" id="{D0B712E3-C4F2-4C9D-99E1-AB16614536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0" y="381001"/>
            <a:ext cx="8154510" cy="760413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altLang="en-US" dirty="0"/>
              <a:t>Description of </a:t>
            </a:r>
            <a:r>
              <a:rPr lang="en-US" altLang="en-US" dirty="0" err="1"/>
              <a:t>Kmaps</a:t>
            </a:r>
            <a:r>
              <a:rPr lang="en-US" altLang="en-US" dirty="0"/>
              <a:t> and Terminology </a:t>
            </a:r>
          </a:p>
        </p:txBody>
      </p:sp>
      <p:pic>
        <p:nvPicPr>
          <p:cNvPr id="523276" name="Picture 12">
            <a:extLst>
              <a:ext uri="{FF2B5EF4-FFF2-40B4-BE49-F238E27FC236}">
                <a16:creationId xmlns:a16="http://schemas.microsoft.com/office/drawing/2014/main" id="{8108361C-1705-4363-A9EC-5EE0424C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828800"/>
            <a:ext cx="32766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3278" name="Picture 14">
            <a:extLst>
              <a:ext uri="{FF2B5EF4-FFF2-40B4-BE49-F238E27FC236}">
                <a16:creationId xmlns:a16="http://schemas.microsoft.com/office/drawing/2014/main" id="{ECEC0E53-7A3D-4890-8685-26EB9E0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62201"/>
            <a:ext cx="3157538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EB00B-B385-4722-BCF6-5C5A5B2E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8459-F1BC-45E8-805E-20285243C23F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25314" name="Rectangle 2">
            <a:extLst>
              <a:ext uri="{FF2B5EF4-FFF2-40B4-BE49-F238E27FC236}">
                <a16:creationId xmlns:a16="http://schemas.microsoft.com/office/drawing/2014/main" id="{D6F62377-30BF-4D92-A3BF-B4799D5C11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0"/>
            <a:ext cx="3581400" cy="2286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>
                <a:latin typeface="Arial" panose="020B0604020202020204" pitchFamily="34" charset="0"/>
              </a:rPr>
              <a:t>Similarly, a function having three inputs, has the minterms that are shown in this diagram.</a:t>
            </a:r>
          </a:p>
        </p:txBody>
      </p:sp>
      <p:pic>
        <p:nvPicPr>
          <p:cNvPr id="525319" name="Picture 7">
            <a:extLst>
              <a:ext uri="{FF2B5EF4-FFF2-40B4-BE49-F238E27FC236}">
                <a16:creationId xmlns:a16="http://schemas.microsoft.com/office/drawing/2014/main" id="{A4C4D1CF-024F-4A5C-A5F8-0A5063B0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1676401"/>
            <a:ext cx="3509963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133DD-31B4-4220-A310-9481B4F5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814</Words>
  <Application>Microsoft Office PowerPoint</Application>
  <PresentationFormat>Widescreen</PresentationFormat>
  <Paragraphs>97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Arimo</vt:lpstr>
      <vt:lpstr>Calibri</vt:lpstr>
      <vt:lpstr>Calibri Light</vt:lpstr>
      <vt:lpstr>Tahoma</vt:lpstr>
      <vt:lpstr>Times New Roman</vt:lpstr>
      <vt:lpstr>urw-din</vt:lpstr>
      <vt:lpstr>var(--font-din)</vt:lpstr>
      <vt:lpstr>Wingdings</vt:lpstr>
      <vt:lpstr>Office Theme</vt:lpstr>
      <vt:lpstr>K-Maps</vt:lpstr>
      <vt:lpstr>K- Maps</vt:lpstr>
      <vt:lpstr>PowerPoint Presentation</vt:lpstr>
      <vt:lpstr>PowerPoint Presentation</vt:lpstr>
      <vt:lpstr>Examples of K-Maps:</vt:lpstr>
      <vt:lpstr>3-Variable K-Map:</vt:lpstr>
      <vt:lpstr>4-variable  K-map </vt:lpstr>
      <vt:lpstr>Description of Kmaps and Terminology </vt:lpstr>
      <vt:lpstr>PowerPoint Presentation</vt:lpstr>
      <vt:lpstr>PowerPoint Presentation</vt:lpstr>
      <vt:lpstr>PowerPoint Presentation</vt:lpstr>
      <vt:lpstr>Simplification Using  K-Maps:</vt:lpstr>
      <vt:lpstr>Rules of Simplification: SOP</vt:lpstr>
      <vt:lpstr>PowerPoint Presentation</vt:lpstr>
      <vt:lpstr>PowerPoint Presentation</vt:lpstr>
      <vt:lpstr>PowerPoint Presentation</vt:lpstr>
      <vt:lpstr>PowerPoint Presentation</vt:lpstr>
      <vt:lpstr>Examples: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 Form:</vt:lpstr>
      <vt:lpstr>PowerPoint Presentation</vt:lpstr>
      <vt:lpstr>PowerPoint Presentation</vt:lpstr>
      <vt:lpstr>PowerPoint Presentation</vt:lpstr>
      <vt:lpstr>PowerPoint Presentation</vt:lpstr>
      <vt:lpstr>  Minimize the following boolean function- F(A, B, C, D) = Σm(3, 4, 5, 7, 9, 13, 14, 15)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K-Maps</dc:title>
  <dc:creator>lenovo</dc:creator>
  <cp:lastModifiedBy>lenovo</cp:lastModifiedBy>
  <cp:revision>14</cp:revision>
  <dcterms:created xsi:type="dcterms:W3CDTF">2020-11-06T09:40:53Z</dcterms:created>
  <dcterms:modified xsi:type="dcterms:W3CDTF">2020-11-10T07:54:51Z</dcterms:modified>
</cp:coreProperties>
</file>